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1520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87025800008f0a41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4_1#d8c17d98b?vop=1&amp;pid=892b91376&amp;color=0,0,0&amp;bt=1&amp;bbb=1&amp;hb=1"/>
              <p:cNvSpPr/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）如图所示，一个固定在竖直平面内的光滑半圆轨道与水平平台连接并相切于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，绷紧的水平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传送带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（足够长）与光滑水平平台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连接.电动机带动水平传送带以恒定的速率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顺时针匀速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，在水平平台上有一质量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的物体（可视为质点）以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的速度向左滑上传送带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，经过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物体的速度减为零，物体返回到平台后沿着半圆轨道刚好能运动到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点（物体从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点飞出后即被取走），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重力加速度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，不计空气阻力，在连接处没有能量损失.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4_1#d8c17d98b?vop=1&amp;pid=892b9137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2488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5_1#d8c17d98b.bracket?vop=1&amp;pid=892b91376&amp;color=0,0,0&amp;vpa=5&amp;bbb=1"/>
          <p:cNvSpPr/>
          <p:nvPr/>
        </p:nvSpPr>
        <p:spPr>
          <a:xfrm>
            <a:off x="7775035" y="31750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p:pic>
        <p:nvPicPr>
          <p:cNvPr id="4" name="QC_4_BD.14_2#d8c17d98b?htil=4&amp;vop=1&amp;pid=892b91376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6195" y="3660332"/>
            <a:ext cx="3547872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4_3#d8c17d98b.choices?htil=4&amp;vop=1&amp;pid=892b91376&amp;color=0,0,0&amp;bbb=1"/>
              <p:cNvSpPr/>
              <p:nvPr/>
            </p:nvSpPr>
            <p:spPr>
              <a:xfrm>
                <a:off x="832104" y="3533332"/>
                <a:ext cx="6894576" cy="16040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物体滑上传送带后做匀减速直线运动，加速度大小为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物体与传送带之间的动摩擦因数为0.2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半圆轨道的半径为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物体在传送带上滑动过程中系统产生的热量等于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4_3#d8c17d98b.choices?htil=4&amp;vop=1&amp;pid=892b9137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33332"/>
                <a:ext cx="6894576" cy="1604010"/>
              </a:xfrm>
              <a:prstGeom prst="rect">
                <a:avLst/>
              </a:prstGeom>
              <a:blipFill>
                <a:blip r:embed="rId5"/>
                <a:stretch>
                  <a:fillRect l="-2122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6_1#d8c17d98b?vop=1&amp;pid=892b91376&amp;color=0,0,0&amp;bt=1&amp;bbb=1&amp;hb=1"/>
              <p:cNvSpPr/>
              <p:nvPr/>
            </p:nvSpPr>
            <p:spPr>
              <a:xfrm>
                <a:off x="832104" y="1512000"/>
                <a:ext cx="10533888" cy="45776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【解析】物体滑上传送带后在滑动摩擦力作用下做匀减速直线运动，设其运动的加速度大小为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根据牛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，根据加速度定义式解得运动的加速度大小为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，物体与传送带之间的动摩擦因数为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提醒：动摩擦因数由加速度和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决定，需用准确的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楷体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值代入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错误；根据题意可知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，又由题意可知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，物体返回到光滑的水平面且沿着半圆轨道恰能运动到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点，设经过最高点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时的速度为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处，根据牛顿第二定律和向心力公式有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𝐸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的过程中，根据动能定理有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点拨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：先明确临界条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件求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，再用动能定理关联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点速度，解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，故C正确；物体向左滑行时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，相对传送带的位移为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，物体向右滑行时，相对传送带的位移为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物体在传送带上滑动过程中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系统产生的热量为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，联立并代人数据解得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提醒：分“向左”“向右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”两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阶段算相对位移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，求和后代入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公式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），故D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6_1#d8c17d98b?vop=1&amp;pid=892b9137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4577652"/>
              </a:xfrm>
              <a:prstGeom prst="rect">
                <a:avLst/>
              </a:prstGeom>
              <a:blipFill>
                <a:blip r:embed="rId3"/>
                <a:stretch>
                  <a:fillRect l="-1389" t="-266" r="-694" b="-33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S.16_1#d8c17d98b?vop=1&amp;pid=892b91376&amp;color=0,0,0&amp;bt=1&amp;bbb=1&amp;hb=1&amp;uw=1">
            <a:extLst>
              <a:ext uri="{FF2B5EF4-FFF2-40B4-BE49-F238E27FC236}">
                <a16:creationId xmlns:a16="http://schemas.microsoft.com/office/drawing/2014/main" id="{FEE537BB-E3C5-CAB0-52BD-D5BC75C1E4C8}"/>
              </a:ext>
            </a:extLst>
          </p:cNvPr>
          <p:cNvSpPr/>
          <p:nvPr/>
        </p:nvSpPr>
        <p:spPr>
          <a:xfrm>
            <a:off x="10565892" y="1511777"/>
            <a:ext cx="754064" cy="3814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5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4_AS.16_1#d8c17d98b?vop=1&amp;pid=892b91376&amp;color=0,0,0&amp;bt=1&amp;bbb=1&amp;hb=1&amp;uw=1">
            <a:extLst>
              <a:ext uri="{FF2B5EF4-FFF2-40B4-BE49-F238E27FC236}">
                <a16:creationId xmlns:a16="http://schemas.microsoft.com/office/drawing/2014/main" id="{60FB12D9-1CF3-D749-7BB6-5358ED442F62}"/>
              </a:ext>
            </a:extLst>
          </p:cNvPr>
          <p:cNvSpPr/>
          <p:nvPr/>
        </p:nvSpPr>
        <p:spPr>
          <a:xfrm>
            <a:off x="832104" y="1889602"/>
            <a:ext cx="7870190" cy="5147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4_AS.16_1#d8c17d98b?vop=1&amp;pid=892b91376&amp;color=0,0,0&amp;bt=1&amp;bbb=1&amp;hb=1&amp;uw=1">
            <a:extLst>
              <a:ext uri="{FF2B5EF4-FFF2-40B4-BE49-F238E27FC236}">
                <a16:creationId xmlns:a16="http://schemas.microsoft.com/office/drawing/2014/main" id="{AAAA3248-6AF4-D1BF-46F5-C800A9FA6FCA}"/>
              </a:ext>
            </a:extLst>
          </p:cNvPr>
          <p:cNvSpPr/>
          <p:nvPr/>
        </p:nvSpPr>
        <p:spPr>
          <a:xfrm>
            <a:off x="832104" y="2413477"/>
            <a:ext cx="5082286" cy="3814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5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C_4_AS.16_1#d8c17d98b?vop=1&amp;pid=892b91376&amp;color=0,0,0&amp;bt=1&amp;bbb=1&amp;hb=1&amp;uw=1">
            <a:extLst>
              <a:ext uri="{FF2B5EF4-FFF2-40B4-BE49-F238E27FC236}">
                <a16:creationId xmlns:a16="http://schemas.microsoft.com/office/drawing/2014/main" id="{6EF105E2-24FE-22DB-4D79-7F9C6D7A26FC}"/>
              </a:ext>
            </a:extLst>
          </p:cNvPr>
          <p:cNvSpPr/>
          <p:nvPr/>
        </p:nvSpPr>
        <p:spPr>
          <a:xfrm>
            <a:off x="4580065" y="3567590"/>
            <a:ext cx="6684962" cy="4481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2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7" name="QC_4_AS.16_1#d8c17d98b?vop=1&amp;pid=892b91376&amp;color=0,0,0&amp;bt=1&amp;bbb=1&amp;hb=1&amp;uw=1">
            <a:extLst>
              <a:ext uri="{FF2B5EF4-FFF2-40B4-BE49-F238E27FC236}">
                <a16:creationId xmlns:a16="http://schemas.microsoft.com/office/drawing/2014/main" id="{8BA834CA-C419-E3ED-676F-56F28DA8C9F2}"/>
              </a:ext>
            </a:extLst>
          </p:cNvPr>
          <p:cNvSpPr/>
          <p:nvPr/>
        </p:nvSpPr>
        <p:spPr>
          <a:xfrm>
            <a:off x="832104" y="4010502"/>
            <a:ext cx="8033512" cy="5528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53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8" name="QC_4_AS.16_1#d8c17d98b?vop=1&amp;pid=892b91376&amp;color=0,0,0&amp;bt=1&amp;bbb=1&amp;hb=1&amp;uw=1">
            <a:extLst>
              <a:ext uri="{FF2B5EF4-FFF2-40B4-BE49-F238E27FC236}">
                <a16:creationId xmlns:a16="http://schemas.microsoft.com/office/drawing/2014/main" id="{BE98C6AE-6496-C016-6D4B-2A9E79AC3D33}"/>
              </a:ext>
            </a:extLst>
          </p:cNvPr>
          <p:cNvSpPr/>
          <p:nvPr/>
        </p:nvSpPr>
        <p:spPr>
          <a:xfrm>
            <a:off x="8532622" y="4937602"/>
            <a:ext cx="2811463" cy="4766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5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9" name="QC_4_AS.16_1#d8c17d98b?vop=1&amp;pid=892b91376&amp;color=0,0,0&amp;bt=1&amp;bbb=1&amp;hb=1&amp;uw=1">
            <a:extLst>
              <a:ext uri="{FF2B5EF4-FFF2-40B4-BE49-F238E27FC236}">
                <a16:creationId xmlns:a16="http://schemas.microsoft.com/office/drawing/2014/main" id="{D269CA2D-3CC9-7C06-A9AB-1CFD3B4A978C}"/>
              </a:ext>
            </a:extLst>
          </p:cNvPr>
          <p:cNvSpPr/>
          <p:nvPr/>
        </p:nvSpPr>
        <p:spPr>
          <a:xfrm>
            <a:off x="832104" y="5410677"/>
            <a:ext cx="7178993" cy="3814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5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17_1#d8c17d98b?vop=1&amp;pid=892b91376&amp;color=0,0,0&amp;bt=1&amp;bbb=1&amp;hb=1"/>
          <p:cNvSpPr/>
          <p:nvPr/>
        </p:nvSpPr>
        <p:spPr>
          <a:xfrm>
            <a:off x="832104" y="151200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阶段运动问题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：①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按运动顺序拆分阶段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；②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每个阶段用对应规律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运动学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动能定理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）；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关键物理量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如速度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衔接各阶段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8_1#f9a433c43?vop=1&amp;pid=892b91376&amp;color=0,0,0&amp;bt=1&amp;bbb=1&amp;hb=1"/>
              <p:cNvSpPr/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）如图所示，一质量为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可视为质点的小物块自斜面上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点由静止开始下滑，斜面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的倾角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，小物块经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，然后通过小段光滑的衔接弧面滑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上与地面等高的传送带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，传送带以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的恒定速率顺时针运行，传送带左右两端间距离为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，小物块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与传送带间的动摩擦因数为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，不计空气阻力和小物块在衔接弧面运动的时间，取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下列说法中正确的是(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8_1#f9a433c43?vop=1&amp;pid=892b9137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521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9_1#f9a433c43.bracket?vop=1&amp;pid=892b91376&amp;color=0,0,0&amp;vpa=6&amp;bbb=1"/>
          <p:cNvSpPr/>
          <p:nvPr/>
        </p:nvSpPr>
        <p:spPr>
          <a:xfrm>
            <a:off x="7268559" y="31750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</a:t>
            </a:r>
            <a:endParaRPr lang="en-US" altLang="zh-CN" dirty="0"/>
          </a:p>
        </p:txBody>
      </p:sp>
      <p:pic>
        <p:nvPicPr>
          <p:cNvPr id="4" name="QC_4_BD.18_2#f9a433c43?htil=5&amp;vop=1&amp;pid=892b91376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81738" y="3660332"/>
            <a:ext cx="2414016" cy="117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8_3#f9a433c43.choices?htil=5&amp;vop=1&amp;pid=892b91376&amp;color=0,0,0&amp;bbb=1&amp;hb=1"/>
              <p:cNvSpPr/>
              <p:nvPr/>
            </p:nvSpPr>
            <p:spPr>
              <a:xfrm>
                <a:off x="832104" y="3533332"/>
                <a:ext cx="8037576" cy="20514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小物块在传送带上运动的时间为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小物块在传送带上因摩擦产生的热量为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小物块在传送带上运动过程中，传送带对小物块做的功为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若传送带以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的恒定速率逆时针运行，其他条件不变，小物块从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点静止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释放以后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上运动的总路程为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2.25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BD.18_3#f9a433c43.choices?htil=5&amp;vop=1&amp;pid=892b9137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33332"/>
                <a:ext cx="8037576" cy="2051495"/>
              </a:xfrm>
              <a:prstGeom prst="rect">
                <a:avLst/>
              </a:prstGeom>
              <a:blipFill>
                <a:blip r:embed="rId5"/>
                <a:stretch>
                  <a:fillRect l="-1821" r="-455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0_1#f9a433c43?vop=1&amp;pid=892b91376&amp;color=0,0,0&amp;bt=1&amp;bbb=1&amp;hb=1"/>
              <p:cNvSpPr/>
              <p:nvPr/>
            </p:nvSpPr>
            <p:spPr>
              <a:xfrm>
                <a:off x="832104" y="1512000"/>
                <a:ext cx="10533888" cy="46443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【解析】小物块在传送带上运动的加速度大小为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，小物块加速到与传送带共速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通过的位移大小为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，用时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，小物块与传送带一起匀速运动的时间为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，则小物块在传送带上运动的时间为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（提醒：先判断是否能共速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，再分加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速和匀速阶段算时间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，故A正确；小物块在传送带上因摩擦产生的热量为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B正确；小物块在传送带上运动过程中传送带对小物块做的功为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（易错：误将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“摩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擦生热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”当作“传送带做功”，或算错动能变化），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故C错误；小物块由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点的过程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，由动能定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，小物块以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滑上传送带后，经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速度减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，小物块再随传送带返回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经分析可知，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之后小物块每次在传送带上运动过程的末速度与初速度大小相等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，传送带对小物块做功为零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，小物块最终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将静止在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点，根据动能定理有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=2.25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上运动的总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路程</a:t>
                </a:r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=2.25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=4.25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（点拨：先由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段运动求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，再用动能定理求总路程）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0_1#f9a433c43?vop=1&amp;pid=892b9137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4644327"/>
              </a:xfrm>
              <a:prstGeom prst="rect">
                <a:avLst/>
              </a:prstGeom>
              <a:blipFill>
                <a:blip r:embed="rId3"/>
                <a:stretch>
                  <a:fillRect l="-1389" r="-2546" b="-32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S.20_1#f9a433c43?vop=1&amp;pid=892b91376&amp;color=0,0,0&amp;bt=1&amp;bbb=1&amp;hb=1&amp;uw=1">
            <a:extLst>
              <a:ext uri="{FF2B5EF4-FFF2-40B4-BE49-F238E27FC236}">
                <a16:creationId xmlns:a16="http://schemas.microsoft.com/office/drawing/2014/main" id="{12BEFAC9-C91F-CB13-5DA6-4808C701A6B3}"/>
              </a:ext>
            </a:extLst>
          </p:cNvPr>
          <p:cNvSpPr/>
          <p:nvPr/>
        </p:nvSpPr>
        <p:spPr>
          <a:xfrm>
            <a:off x="8649970" y="1511777"/>
            <a:ext cx="2582863" cy="4957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7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4_AS.20_1#f9a433c43?vop=1&amp;pid=892b91376&amp;color=0,0,0&amp;bt=1&amp;bbb=1&amp;hb=1&amp;uw=1">
            <a:extLst>
              <a:ext uri="{FF2B5EF4-FFF2-40B4-BE49-F238E27FC236}">
                <a16:creationId xmlns:a16="http://schemas.microsoft.com/office/drawing/2014/main" id="{36FB3233-8562-E87B-A808-E336F60CE76A}"/>
              </a:ext>
            </a:extLst>
          </p:cNvPr>
          <p:cNvSpPr/>
          <p:nvPr/>
        </p:nvSpPr>
        <p:spPr>
          <a:xfrm>
            <a:off x="832104" y="2005490"/>
            <a:ext cx="4180523" cy="4481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2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4_AS.20_1#f9a433c43?vop=1&amp;pid=892b91376&amp;color=0,0,0&amp;bt=1&amp;bbb=1&amp;hb=1&amp;uw=1">
            <a:extLst>
              <a:ext uri="{FF2B5EF4-FFF2-40B4-BE49-F238E27FC236}">
                <a16:creationId xmlns:a16="http://schemas.microsoft.com/office/drawing/2014/main" id="{2D876D96-8F49-6715-C994-1D452305DDE4}"/>
              </a:ext>
            </a:extLst>
          </p:cNvPr>
          <p:cNvSpPr/>
          <p:nvPr/>
        </p:nvSpPr>
        <p:spPr>
          <a:xfrm>
            <a:off x="5012627" y="2005490"/>
            <a:ext cx="6403467" cy="4481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2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C_4_AS.20_1#f9a433c43?vop=1&amp;pid=892b91376&amp;color=0,0,0&amp;bt=1&amp;bbb=1&amp;hb=1&amp;uw=1">
            <a:extLst>
              <a:ext uri="{FF2B5EF4-FFF2-40B4-BE49-F238E27FC236}">
                <a16:creationId xmlns:a16="http://schemas.microsoft.com/office/drawing/2014/main" id="{16E7CD35-F6E3-F646-B89D-C6F6758A2AB4}"/>
              </a:ext>
            </a:extLst>
          </p:cNvPr>
          <p:cNvSpPr/>
          <p:nvPr/>
        </p:nvSpPr>
        <p:spPr>
          <a:xfrm>
            <a:off x="832104" y="2448402"/>
            <a:ext cx="6765735" cy="4385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1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7" name="QC_4_AS.20_1#f9a433c43?vop=1&amp;pid=892b91376&amp;color=0,0,0&amp;bt=1&amp;bbb=1&amp;hb=1&amp;uw=1">
            <a:extLst>
              <a:ext uri="{FF2B5EF4-FFF2-40B4-BE49-F238E27FC236}">
                <a16:creationId xmlns:a16="http://schemas.microsoft.com/office/drawing/2014/main" id="{2E449BAC-C56A-5A68-1FCC-520F6D1A7A9A}"/>
              </a:ext>
            </a:extLst>
          </p:cNvPr>
          <p:cNvSpPr/>
          <p:nvPr/>
        </p:nvSpPr>
        <p:spPr>
          <a:xfrm>
            <a:off x="2117979" y="3250090"/>
            <a:ext cx="7244334" cy="3719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4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8" name="QC_4_AS.20_1#f9a433c43?vop=1&amp;pid=892b91376&amp;color=0,0,0&amp;bt=1&amp;bbb=1&amp;hb=1&amp;uw=1">
            <a:extLst>
              <a:ext uri="{FF2B5EF4-FFF2-40B4-BE49-F238E27FC236}">
                <a16:creationId xmlns:a16="http://schemas.microsoft.com/office/drawing/2014/main" id="{7B1A4377-3AB8-722A-019A-4C8AFDA95ECB}"/>
              </a:ext>
            </a:extLst>
          </p:cNvPr>
          <p:cNvSpPr/>
          <p:nvPr/>
        </p:nvSpPr>
        <p:spPr>
          <a:xfrm>
            <a:off x="2360676" y="5320190"/>
            <a:ext cx="8098790" cy="5243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50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9" name="QC_4_AS.20_1#f9a433c43?vop=1&amp;pid=892b91376&amp;color=0,0,0&amp;bt=1&amp;bbb=1&amp;hb=1&amp;uw=1">
            <a:extLst>
              <a:ext uri="{FF2B5EF4-FFF2-40B4-BE49-F238E27FC236}">
                <a16:creationId xmlns:a16="http://schemas.microsoft.com/office/drawing/2014/main" id="{03B0914C-1403-0092-808A-6FAEDA628632}"/>
              </a:ext>
            </a:extLst>
          </p:cNvPr>
          <p:cNvSpPr/>
          <p:nvPr/>
        </p:nvSpPr>
        <p:spPr>
          <a:xfrm>
            <a:off x="10459403" y="5320190"/>
            <a:ext cx="525462" cy="5243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50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10" name="QC_4_AS.20_1#f9a433c43?vop=1&amp;pid=892b91376&amp;color=0,0,0&amp;bt=1&amp;bbb=1&amp;hb=1&amp;uw=1">
            <a:extLst>
              <a:ext uri="{FF2B5EF4-FFF2-40B4-BE49-F238E27FC236}">
                <a16:creationId xmlns:a16="http://schemas.microsoft.com/office/drawing/2014/main" id="{A5EECE64-F577-C51B-94FE-8BB8DA86CE77}"/>
              </a:ext>
            </a:extLst>
          </p:cNvPr>
          <p:cNvSpPr/>
          <p:nvPr/>
        </p:nvSpPr>
        <p:spPr>
          <a:xfrm>
            <a:off x="832104" y="5842129"/>
            <a:ext cx="3811080" cy="31477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28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1_1#aac1c6f27?vop=1&amp;pid=892b91376&amp;color=0,0,0&amp;bt=1&amp;bbb=1&amp;hb=1"/>
              <p:cNvSpPr/>
              <p:nvPr/>
            </p:nvSpPr>
            <p:spPr>
              <a:xfrm>
                <a:off x="832104" y="1512000"/>
                <a:ext cx="10533888" cy="2449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如图所示是某游戏装置的示意图，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为固定在竖直平面内的轨道，粗糙直轨道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与水平面成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放置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，与光滑圆弧轨道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相切连接，粗糙水平面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与圆弧轨道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分别相切于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足够长的光滑圆弧轨道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的小物块（可视为质点）压缩轻质弹簧后被锁定在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，解除锁定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后小物块被弹出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点前已脱离弹簧，第一次经过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长为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物块与直轨道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间的动摩擦因数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，圆弧轨道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的半径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长为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21_1#aac1c6f27?vop=1&amp;pid=892b9137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449259"/>
              </a:xfrm>
              <a:prstGeom prst="rect">
                <a:avLst/>
              </a:prstGeom>
              <a:blipFill>
                <a:blip r:embed="rId3"/>
                <a:stretch>
                  <a:fillRect l="-1389" r="-1389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21_2#aac1c6f27?vop=1&amp;pid=892b91376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21808" y="4066732"/>
            <a:ext cx="1554480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2_1#9bb2dd19f?vop=1&amp;pid=aac1c6f27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（1）求小物块第一次运动到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点时对圆弧轨道的压力；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2_1#9bb2dd19f?vop=1&amp;pid=aac1c6f2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3_1#9bb2dd19f?vop=1&amp;pid=aac1c6f27&amp;color=0,0,0&amp;bbb=1"/>
              <p:cNvSpPr/>
              <p:nvPr/>
            </p:nvSpPr>
            <p:spPr>
              <a:xfrm>
                <a:off x="832104" y="192049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，方向竖直向上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23_1#9bb2dd19f?vop=1&amp;pid=aac1c6f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810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4_1#9bb2dd19f?vop=1&amp;pid=aac1c6f27&amp;color=0,0,0&amp;bbb=1"/>
              <p:cNvSpPr/>
              <p:nvPr/>
            </p:nvSpPr>
            <p:spPr>
              <a:xfrm>
                <a:off x="832104" y="2293812"/>
                <a:ext cx="10533888" cy="1243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点，根据牛顿第二定律得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入数据解得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，方向竖直向下，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据牛顿第三定律得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，小物块对圆弧轨道的压力大小等于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，方向竖直向上.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S.24_1#9bb2dd19f?vop=1&amp;pid=aac1c6f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3812"/>
                <a:ext cx="10533888" cy="1243330"/>
              </a:xfrm>
              <a:prstGeom prst="rect">
                <a:avLst/>
              </a:prstGeom>
              <a:blipFill>
                <a:blip r:embed="rId5"/>
                <a:stretch>
                  <a:fillRect l="-1389" b="-112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5_1#dcd297bc7?vop=1&amp;pid=aac1c6f27&amp;color=0,0,0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（2）求小物块被弹出前弹簧的弹性势能；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6_1#dcd297bc7?vop=1&amp;pid=aac1c6f27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12.36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26_1#dcd297bc7?vop=1&amp;pid=aac1c6f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3"/>
                <a:stretch>
                  <a:fillRect l="-810" b="-263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7_1#dcd297bc7?vop=1&amp;pid=aac1c6f27&amp;color=0,0,0&amp;bbb=1&amp;hb=1"/>
              <p:cNvSpPr/>
              <p:nvPr/>
            </p:nvSpPr>
            <p:spPr>
              <a:xfrm>
                <a:off x="832104" y="2278635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【解析】根据几何关系得，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两点高度差为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入数据解得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点拨：按“弹簧弹性势能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物块机械能（势能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动能）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摩擦消耗”的逻辑，列功能关系方程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功能关系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=12.36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27_1#dcd297bc7?vop=1&amp;pid=aac1c6f2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1676400"/>
              </a:xfrm>
              <a:prstGeom prst="rect">
                <a:avLst/>
              </a:prstGeom>
              <a:blipFill>
                <a:blip r:embed="rId4"/>
                <a:stretch>
                  <a:fillRect l="-1389" r="-984" b="-5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8_1#fe885e69a?vop=1&amp;pid=aac1c6f27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3）小物块被弹出后，能滑上轨道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，且不再返回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点，则求小物块与水平面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间的动摩擦因数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的范围.</a:t>
                </a:r>
                <a:endParaRPr lang="en-US" altLang="zh-CN" sz="1800" spc="-50" dirty="0"/>
              </a:p>
            </p:txBody>
          </p:sp>
        </mc:Choice>
        <mc:Fallback>
          <p:sp>
            <p:nvSpPr>
              <p:cNvPr id="2" name="QO_5_BD.28_1#fe885e69a?vop=1&amp;pid=aac1c6f2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r="-810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9_1#fe885e69a?vop=1&amp;pid=aac1c6f27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0.45&lt;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&lt;0.9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29_1#fe885e69a?vop=1&amp;pid=aac1c6f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210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30_1#fe885e69a?vop=1&amp;pid=aac1c6f27&amp;color=0,0,0&amp;bbb=1"/>
              <p:cNvSpPr/>
              <p:nvPr/>
            </p:nvSpPr>
            <p:spPr>
              <a:xfrm>
                <a:off x="832104" y="2278635"/>
                <a:ext cx="10533888" cy="1522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【解析】对小物块，若恰好到达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点，根据动能定理得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小物块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，若恰好能第二次到达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点，根据动能定理得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0.45&lt;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&lt;0.9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S.30_1#fe885e69a?vop=1&amp;pid=aac1c6f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1522730"/>
              </a:xfrm>
              <a:prstGeom prst="rect">
                <a:avLst/>
              </a:prstGeom>
              <a:blipFill>
                <a:blip r:embed="rId5"/>
                <a:stretch>
                  <a:fillRect l="-1389" r="-1736" b="-88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31_1#aac1c6f27?vop=1&amp;pid=892b91376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思路分析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弹簧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斜面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圆弧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水平面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综合题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核心是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牛顿第二定律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点压力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）”“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功能关系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弹性势能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）”“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动能定理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范围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）”.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先利用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点向心力求压力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再通过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的能量守恒求弹性势能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最后通过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恰到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”“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恰返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的临界求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范围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EX.31_1#aac1c6f27?vop=1&amp;pid=892b9137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926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92b91376.fixed?pid=6a4ae6b46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机械能守恒定律</a:t>
            </a:r>
            <a:endParaRPr lang="en-US" altLang="zh-CN" sz="4400" dirty="0"/>
          </a:p>
        </p:txBody>
      </p:sp>
      <p:sp>
        <p:nvSpPr>
          <p:cNvPr id="3" name="C_3_BD#892b91376.fixed?pid=6a4ae6b46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第3~4节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节测上分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32_1#8e01068a8?htil=6&amp;vop=1&amp;pid=892b91376&amp;color=0,0,0&amp;tib=255,255,255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65502" y="1594296"/>
            <a:ext cx="3026664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32_2#8e01068a8?htil=6&amp;vop=1&amp;pid=892b91376&amp;color=0,0,0&amp;bt=1&amp;bbb=1&amp;hb=1&amp;hs=1"/>
              <p:cNvSpPr/>
              <p:nvPr/>
            </p:nvSpPr>
            <p:spPr>
              <a:xfrm>
                <a:off x="832104" y="1512000"/>
                <a:ext cx="7424928" cy="1554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科技节上有一个游戏，其装置简图如图所示.弹射器固定在光滑平台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的木板紧挨平台放置在光滑水平面上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，木板上表面与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两侧平台等高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，木板右端一定距离处的平台固定有半径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的光滑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半圆轨道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，轨道末端与平台相切.游戏者调节弹射器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，弹簧的弹性势能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BD.32_2#8e01068a8?htil=6&amp;vop=1&amp;pid=892b91376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7424928" cy="1554480"/>
              </a:xfrm>
              <a:prstGeom prst="rect">
                <a:avLst/>
              </a:prstGeom>
              <a:blipFill>
                <a:blip r:embed="rId4"/>
                <a:stretch>
                  <a:fillRect l="-1970" r="-328" b="-90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5_BD.33_1#dc96ba116?vop=1&amp;pid=8e01068a8&amp;color=0,0,0&amp;bbb=1"/>
          <p:cNvSpPr/>
          <p:nvPr/>
        </p:nvSpPr>
        <p:spPr>
          <a:xfrm>
            <a:off x="832104" y="4219132"/>
            <a:ext cx="1053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（1）小木块刚滑上木板时的速度大小;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4_1#dc96ba116?vop=1&amp;pid=8e01068a8&amp;color=0,0,0&amp;bbb=1"/>
              <p:cNvSpPr/>
              <p:nvPr/>
            </p:nvSpPr>
            <p:spPr>
              <a:xfrm>
                <a:off x="832104" y="4615689"/>
                <a:ext cx="10533888" cy="3365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34_1#dc96ba116?vop=1&amp;pid=8e01068a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15689"/>
                <a:ext cx="10533888" cy="336550"/>
              </a:xfrm>
              <a:prstGeom prst="rect">
                <a:avLst/>
              </a:prstGeom>
              <a:blipFill>
                <a:blip r:embed="rId5"/>
                <a:stretch>
                  <a:fillRect l="-810" b="-32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35_1#dc96ba116?vop=1&amp;pid=8e01068a8&amp;color=0,0,0&amp;bbb=1&amp;hb=1"/>
              <p:cNvSpPr/>
              <p:nvPr/>
            </p:nvSpPr>
            <p:spPr>
              <a:xfrm>
                <a:off x="832104" y="4963669"/>
                <a:ext cx="10533888" cy="110788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【解析】弹簧的弹性势能转化为小木块的动能，根据动能定理有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，得小木块刚滑上木板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时的速度大小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p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</m:e>
                    </m:rad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S.35_1#dc96ba116?vop=1&amp;pid=8e01068a8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963669"/>
                <a:ext cx="10533888" cy="1107885"/>
              </a:xfrm>
              <a:prstGeom prst="rect">
                <a:avLst/>
              </a:prstGeom>
              <a:blipFill>
                <a:blip r:embed="rId6"/>
                <a:stretch>
                  <a:fillRect l="-1389" b="-27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4_BD.32_2#8e01068a8?htil=6&amp;vop=1&amp;pid=892b91376&amp;color=0,0,0&amp;bt=1&amp;bbb=1&amp;hb=1&amp;hs=1">
                <a:extLst>
                  <a:ext uri="{FF2B5EF4-FFF2-40B4-BE49-F238E27FC236}">
                    <a16:creationId xmlns:a16="http://schemas.microsoft.com/office/drawing/2014/main" id="{9B29C4BD-8480-C8A0-16BF-6EF8AFBDCD4E}"/>
                  </a:ext>
                </a:extLst>
              </p:cNvPr>
              <p:cNvSpPr/>
              <p:nvPr/>
            </p:nvSpPr>
            <p:spPr>
              <a:xfrm>
                <a:off x="832104" y="3063432"/>
                <a:ext cx="10536017" cy="11475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时，将质量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的小木块水平弹射出，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后经木板进入半圆轨道，恰好能通过半圆轨道顶点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小木块与木板上表面间的动摩擦因数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，木板与平台碰撞前小木块始终没有滑离木板，木板与平台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碰撞瞬间即与平台粘在一起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，不计空气阻力，小木块可视为质点，重力加速度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4_BD.32_2#8e01068a8?htil=6&amp;vop=1&amp;pid=892b91376&amp;color=0,0,0&amp;bt=1&amp;bbb=1&amp;hb=1&amp;hs=1">
                <a:extLst>
                  <a:ext uri="{FF2B5EF4-FFF2-40B4-BE49-F238E27FC236}">
                    <a16:creationId xmlns:a16="http://schemas.microsoft.com/office/drawing/2014/main" id="{9B29C4BD-8480-C8A0-16BF-6EF8AFBDCD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63432"/>
                <a:ext cx="10536017" cy="1147509"/>
              </a:xfrm>
              <a:prstGeom prst="rect">
                <a:avLst/>
              </a:prstGeom>
              <a:blipFill>
                <a:blip r:embed="rId7"/>
                <a:stretch>
                  <a:fillRect l="-1389" b="-122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6_1#cf59a1342?vop=1&amp;pid=8e01068a8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（2）小木块在最低点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点时对轨道的压力大小;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36_1#cf59a1342?vop=1&amp;pid=8e01068a8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7_1#cf59a1342?vop=1&amp;pid=8e01068a8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37_1#cf59a1342?vop=1&amp;pid=8e01068a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87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38_1#cf59a1342?vop=1&amp;pid=8e01068a8&amp;color=0,0,0&amp;bbb=1&amp;hb=1"/>
              <p:cNvSpPr/>
              <p:nvPr/>
            </p:nvSpPr>
            <p:spPr>
              <a:xfrm>
                <a:off x="832104" y="2278635"/>
                <a:ext cx="10533888" cy="1802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【解析】小木块恰好能通过半圆轨道顶点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𝑔𝑅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3.2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𝑔𝑅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，小木块在最低点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，由牛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顿第二定律有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，由牛顿第三定律得小木块在最低点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轨道的压力大小为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38_1#cf59a1342?vop=1&amp;pid=8e01068a8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1802130"/>
              </a:xfrm>
              <a:prstGeom prst="rect">
                <a:avLst/>
              </a:prstGeom>
              <a:blipFill>
                <a:blip r:embed="rId5"/>
                <a:stretch>
                  <a:fillRect l="-1389" r="-2373" b="-77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9_1#0312f89af?vop=1&amp;pid=8e01068a8&amp;color=0,0,0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（3）木板的长度至少是多少.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0_1#0312f89af?vop=1&amp;pid=8e01068a8&amp;color=0,0,0&amp;bbb=1"/>
              <p:cNvSpPr/>
              <p:nvPr/>
            </p:nvSpPr>
            <p:spPr>
              <a:xfrm>
                <a:off x="832104" y="1878522"/>
                <a:ext cx="10533888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40_1#0312f89af?vop=1&amp;pid=8e01068a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8522"/>
                <a:ext cx="10533888" cy="525653"/>
              </a:xfrm>
              <a:prstGeom prst="rect">
                <a:avLst/>
              </a:prstGeom>
              <a:blipFill>
                <a:blip r:embed="rId3"/>
                <a:stretch>
                  <a:fillRect l="-521" b="-104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41_1#0312f89af?vop=1&amp;pid=8e01068a8&amp;color=0,0,0&amp;bbb=1&amp;hb=1"/>
              <p:cNvSpPr/>
              <p:nvPr/>
            </p:nvSpPr>
            <p:spPr>
              <a:xfrm>
                <a:off x="832104" y="2416811"/>
                <a:ext cx="10533888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【解析】当小木块的速度为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时，小木块刚好运动到木板的最右端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，木板运动过程中的加速度大小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，小木块在木板上运动时的加速度大小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，假设木块与木板先达到共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共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共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，即木块不会与木板共速.设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之间的水平距离为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则由运动学公式有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，设木板的长度至少为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，小木块由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过程中，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所用时间为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41_1#0312f89af?vop=1&amp;pid=8e01068a8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6811"/>
                <a:ext cx="10533888" cy="2095500"/>
              </a:xfrm>
              <a:prstGeom prst="rect">
                <a:avLst/>
              </a:prstGeom>
              <a:blipFill>
                <a:blip r:embed="rId4"/>
                <a:stretch>
                  <a:fillRect l="-1389" r="-3067" b="-34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9eb55ddec?vop=1&amp;pid=892b91376&amp;color=0,0,0&amp;bt=1&amp;bbb=1&amp;hb=1"/>
          <p:cNvSpPr/>
          <p:nvPr/>
        </p:nvSpPr>
        <p:spPr>
          <a:xfrm>
            <a:off x="832104" y="150876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一位游客正在体验蹦极，绑上蹦极专用的橡皮绳后从跳台纵身而下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.游客从跳台下落直到最低点过程中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2_1#9eb55ddec.bracket?vop=1&amp;pid=892b91376&amp;color=0,0,0&amp;vpa=1"/>
          <p:cNvSpPr/>
          <p:nvPr/>
        </p:nvSpPr>
        <p:spPr>
          <a:xfrm>
            <a:off x="10154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pic>
        <p:nvPicPr>
          <p:cNvPr id="4" name="QC_4_BD.1_2#9eb55ddec?htil=1&amp;vop=1&amp;pid=892b91376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41268" y="2407285"/>
            <a:ext cx="1627632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4_BD.1_3#9eb55ddec.choices?htil=1&amp;vop=1&amp;pid=892b91376&amp;color=0,0,0&amp;bbb=1&amp;hs=1"/>
          <p:cNvSpPr/>
          <p:nvPr/>
        </p:nvSpPr>
        <p:spPr>
          <a:xfrm>
            <a:off x="832104" y="2327275"/>
            <a:ext cx="8823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451993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游客的重力势能一直减小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橡皮绳一绷紧游客动能就开始减小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451993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游客的机械能守恒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橡皮绳的弹性势能一直减小</a:t>
            </a:r>
            <a:endParaRPr lang="en-US" altLang="zh-CN" sz="1800" dirty="0"/>
          </a:p>
        </p:txBody>
      </p:sp>
      <p:sp>
        <p:nvSpPr>
          <p:cNvPr id="6" name="QC_4_AS.3_1#9eb55ddec?vop=1&amp;pid=892b91376&amp;color=0,0,0&amp;bbb=1&amp;hb=1&amp;hs=1"/>
          <p:cNvSpPr/>
          <p:nvPr/>
        </p:nvSpPr>
        <p:spPr>
          <a:xfrm>
            <a:off x="832104" y="3735070"/>
            <a:ext cx="10533888" cy="161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【解析】游客从跳台跳下直至下落到最低点过程中，重力一直做正功，所以重力势能一直减小，故A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橡皮绳刚绷紧时绳上的弹力小于重力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，加速度向下，游客速度增大，动能增大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，当弹力继续增大至等于重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力时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，加速度为零，速度达到最大，动能达到最大，之后弹力将大于重力，加速度向上，速度减小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，游客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动能减小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，故B错误；橡皮绳绷紧后弹性势能不断增大，游客的机械能不断减小，故C、D错误.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f1ca2c75b?vop=1&amp;pid=892b91376&amp;color=0,0,0&amp;bt=1&amp;bbb=1&amp;hb=1"/>
              <p:cNvSpPr/>
              <p:nvPr/>
            </p:nvSpPr>
            <p:spPr>
              <a:xfrm>
                <a:off x="832104" y="1508760"/>
                <a:ext cx="10533888" cy="782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如图所示，将质量为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的小球以速度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由地面竖直向上抛出.小球落回地面时，其速度大小为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.设小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球在运动过程中所受空气阻力的大小不变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则空气阻力的大小等于(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4_1#f1ca2c75b?vop=1&amp;pid=892b9137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82955"/>
              </a:xfrm>
              <a:prstGeom prst="rect">
                <a:avLst/>
              </a:prstGeom>
              <a:blipFill>
                <a:blip r:embed="rId3"/>
                <a:stretch>
                  <a:fillRect l="-1389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f1ca2c75b.bracket?vop=1&amp;pid=892b91376&amp;color=0,0,0&amp;vpa=2"/>
          <p:cNvSpPr/>
          <p:nvPr/>
        </p:nvSpPr>
        <p:spPr>
          <a:xfrm>
            <a:off x="9388697" y="19272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pic>
        <p:nvPicPr>
          <p:cNvPr id="4" name="QC_4_BD.4_2#f1ca2c75b?vop=1&amp;pid=892b91376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8152" y="2424811"/>
            <a:ext cx="621792" cy="67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f1ca2c75b.choices?vop=1&amp;pid=892b91376&amp;color=0,0,0&amp;bbb=1"/>
              <p:cNvSpPr/>
              <p:nvPr/>
            </p:nvSpPr>
            <p:spPr>
              <a:xfrm>
                <a:off x="832104" y="3237611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22372" algn="l"/>
                    <a:tab pos="5419344" algn="l"/>
                    <a:tab pos="80274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4_3#f1ca2c75b.choices?vop=1&amp;pid=892b9137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37611"/>
                <a:ext cx="10533888" cy="535559"/>
              </a:xfrm>
              <a:prstGeom prst="rect">
                <a:avLst/>
              </a:prstGeom>
              <a:blipFill>
                <a:blip r:embed="rId5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6_1#f1ca2c75b?vop=1&amp;pid=892b91376&amp;color=0,0,0&amp;bbb=1&amp;hb=1"/>
              <p:cNvSpPr/>
              <p:nvPr/>
            </p:nvSpPr>
            <p:spPr>
              <a:xfrm>
                <a:off x="832104" y="3783520"/>
                <a:ext cx="10533888" cy="102736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解析】由动能定理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，上升过程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，下落过程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点拨：分阶段列动能定理，利用高度相同消去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，联立求解阻力）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6_1#f1ca2c75b?vop=1&amp;pid=892b9137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783520"/>
                <a:ext cx="10533888" cy="1027367"/>
              </a:xfrm>
              <a:prstGeom prst="rect">
                <a:avLst/>
              </a:prstGeom>
              <a:blipFill>
                <a:blip r:embed="rId6"/>
                <a:stretch>
                  <a:fillRect l="-1389" b="-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AS.6_1#f1ca2c75b?vop=1&amp;pid=892b91376&amp;color=0,0,0&amp;bbb=1&amp;hb=1&amp;uw=1">
            <a:extLst>
              <a:ext uri="{FF2B5EF4-FFF2-40B4-BE49-F238E27FC236}">
                <a16:creationId xmlns:a16="http://schemas.microsoft.com/office/drawing/2014/main" id="{516BB6B6-B808-921F-1AE0-469939FDA2D6}"/>
              </a:ext>
            </a:extLst>
          </p:cNvPr>
          <p:cNvSpPr/>
          <p:nvPr/>
        </p:nvSpPr>
        <p:spPr>
          <a:xfrm>
            <a:off x="1746504" y="3781710"/>
            <a:ext cx="9429687" cy="5243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50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8" name="QC_4_AS.6_1#f1ca2c75b?vop=1&amp;pid=892b91376&amp;color=0,0,0&amp;bbb=1&amp;hb=1&amp;uw=1">
            <a:extLst>
              <a:ext uri="{FF2B5EF4-FFF2-40B4-BE49-F238E27FC236}">
                <a16:creationId xmlns:a16="http://schemas.microsoft.com/office/drawing/2014/main" id="{2834C313-E683-D735-519E-CCF86B5EBB59}"/>
              </a:ext>
            </a:extLst>
          </p:cNvPr>
          <p:cNvSpPr/>
          <p:nvPr/>
        </p:nvSpPr>
        <p:spPr>
          <a:xfrm>
            <a:off x="832104" y="4300156"/>
            <a:ext cx="998030" cy="5147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  <p:bldP spid="8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f2a508116?vop=1&amp;pid=892b91376&amp;color=0,0,0&amp;bt=1&amp;bbb=1&amp;hb=1"/>
          <p:cNvSpPr/>
          <p:nvPr/>
        </p:nvSpPr>
        <p:spPr>
          <a:xfrm>
            <a:off x="832104" y="151200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如图所示，将圆珠笔的弹簧取出并固定在水平桌面上，再用硬卡纸做个小纸帽，套在弹簧上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.用力把小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纸帽往下压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，使弹簧产生一定的弹性形变，然后迅速放手，小纸帽被高高弹起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.忽略弹簧自身质量和空气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阻力影响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8_1#f2a508116.bracket?vop=1&amp;pid=892b91376&amp;color=0,0,0&amp;vpa=3"/>
          <p:cNvSpPr/>
          <p:nvPr/>
        </p:nvSpPr>
        <p:spPr>
          <a:xfrm>
            <a:off x="39872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4_BD.7_2#f2a508116?htil=2&amp;vop=1&amp;pid=892b91376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60165" y="2834832"/>
            <a:ext cx="1005840" cy="88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4_BD.7_3#f2a508116.choices?htil=2&amp;vop=1&amp;pid=892b91376&amp;color=0,0,0&amp;bbb=1"/>
          <p:cNvSpPr/>
          <p:nvPr/>
        </p:nvSpPr>
        <p:spPr>
          <a:xfrm>
            <a:off x="832104" y="2754822"/>
            <a:ext cx="9445752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小纸帽在最高点时处于平衡状态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小纸帽与弹簧分离前，一直在做加速运动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小纸帽在弹起过程中弹簧的弹性势能只转化为小纸帽的动能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换用劲度系数较大的弹簧，往下压相同距离，放手后小纸帽上升的最大高度较大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9_1#f2a508116?vop=1&amp;pid=892b91376&amp;color=0,0,0&amp;bt=1&amp;bbb=1&amp;hb=1"/>
              <p:cNvSpPr/>
              <p:nvPr/>
            </p:nvSpPr>
            <p:spPr>
              <a:xfrm>
                <a:off x="832104" y="1512000"/>
                <a:ext cx="10533888" cy="370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【解析】小纸帽在最高点时受竖直向下的重力作用，所受合力不为零，因此不处于平衡状态，故A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设小纸帽的质量为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，弹簧的劲度系数为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，任意位置处弹簧的压缩量为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，则初始状态有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随着弹簧压缩量的减小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，小纸帽的加速度不断减小，而当弹簧的弹力在某一位置处等于小纸帽重力时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纸帽的加速度减为零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，此时速度达到最大值，之后弹簧继续向上至恢复原长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，弹簧的弹力均小于小纸帽的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，小纸帽做加速度大小逐渐增大的减速运动，故B错误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；小纸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帽在弹起过程中弹簧的弹性势能转化为小纸帽的动能和重力势能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，直至小纸帽上升至最高点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，弹簧的弹性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势能此刻完全转化为了小纸帽的重力势能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，故C错误；换用劲度系数较大的弹簧，往下压相同距离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弹簧所具有的弹性势能更大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，而根据系统机械能守恒有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，可知弹簧的弹性势能越大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，小纸帽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上升的最大高度越高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9_1#f2a508116?vop=1&amp;pid=892b9137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707130"/>
              </a:xfrm>
              <a:prstGeom prst="rect">
                <a:avLst/>
              </a:prstGeom>
              <a:blipFill>
                <a:blip r:embed="rId3"/>
                <a:stretch>
                  <a:fillRect l="-1389" r="-2431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0_1#e9e4fb5a2?vop=1&amp;pid=892b91376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如图甲所示，质量为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的小物块从右侧滑上匀速转动的水平传送带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，其位移与时间的变化关系如图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乙所示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.图像的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0∼3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段为抛物线，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3∼4.5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段为直线，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0_1#e9e4fb5a2?vop=1&amp;pid=892b9137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100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e9e4fb5a2.bracket?vop=1&amp;pid=892b91376&amp;color=0,0,0&amp;vpa=4"/>
          <p:cNvSpPr/>
          <p:nvPr/>
        </p:nvSpPr>
        <p:spPr>
          <a:xfrm>
            <a:off x="8348122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4_BD.10_3#e9e4fb5a2?iti=1&amp;htil=1&amp;vop=1&amp;pid=892b91376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34056" y="3799905"/>
            <a:ext cx="1453896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0_4#e9e4fb5a2?iti=2&amp;htil=1&amp;vop=1&amp;pid=892b91376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0416" y="2410017"/>
            <a:ext cx="1655064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10_5#e9e4fb5a2?iti=1&amp;htil=1&amp;vop=1&amp;pid=892b91376&amp;color=0,0,0"/>
          <p:cNvSpPr/>
          <p:nvPr/>
        </p:nvSpPr>
        <p:spPr>
          <a:xfrm>
            <a:off x="3320510" y="4274377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4_BD.10_6#e9e4fb5a2?iti=2&amp;htil=1&amp;vop=1&amp;pid=892b91376&amp;color=0,0,0"/>
          <p:cNvSpPr/>
          <p:nvPr/>
        </p:nvSpPr>
        <p:spPr>
          <a:xfrm>
            <a:off x="8587454" y="4274377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10_7#e9e4fb5a2.choices?vop=1&amp;pid=892b91376&amp;color=0,0,0&amp;bbb=1"/>
              <p:cNvSpPr/>
              <p:nvPr/>
            </p:nvSpPr>
            <p:spPr>
              <a:xfrm>
                <a:off x="832104" y="4645217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传送带沿逆时针方向转动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传送带速度大小为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物块刚滑上传送带时的速度大小为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0∼4.5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内摩擦力对物块所做的功为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4_BD.10_7#e9e4fb5a2.choices?vop=1&amp;pid=892b9137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45217"/>
                <a:ext cx="10533888" cy="765810"/>
              </a:xfrm>
              <a:prstGeom prst="rect">
                <a:avLst/>
              </a:prstGeom>
              <a:blipFill>
                <a:blip r:embed="rId6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2_1#e9e4fb5a2?vop=1&amp;pid=892b91376&amp;color=0,0,0&amp;bt=1&amp;bbb=1&amp;hb=1"/>
              <p:cNvSpPr/>
              <p:nvPr/>
            </p:nvSpPr>
            <p:spPr>
              <a:xfrm>
                <a:off x="832104" y="1512000"/>
                <a:ext cx="10533888" cy="2945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【解析】小物块先向左运动后向右运动，所以传送带沿顺时针方向转动，故A错误；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3∼4.5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段为直线，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表明物块与传送带有相同的速度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.传送带速度大小为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4−3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点拨：识别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图像中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“直线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段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”为匀速阶段，用该段的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算速度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错误；物块前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内做匀减速直线运动，末速度等于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提醒：匀减速阶段用位移公式和速度公式联立，注意位移正负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C正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；根据动能定理得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2_1#e9e4fb5a2?vop=1&amp;pid=892b9137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945130"/>
              </a:xfrm>
              <a:prstGeom prst="rect">
                <a:avLst/>
              </a:prstGeom>
              <a:blipFill>
                <a:blip r:embed="rId3"/>
                <a:stretch>
                  <a:fillRect l="-1389" r="-637" b="-47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S.12_1#e9e4fb5a2?vop=1&amp;pid=892b91376&amp;color=0,0,0&amp;bt=1&amp;bbb=1&amp;hb=1&amp;uw=1">
            <a:extLst>
              <a:ext uri="{FF2B5EF4-FFF2-40B4-BE49-F238E27FC236}">
                <a16:creationId xmlns:a16="http://schemas.microsoft.com/office/drawing/2014/main" id="{E554A193-C6BA-4A98-AD5D-E74A6D3BB251}"/>
              </a:ext>
            </a:extLst>
          </p:cNvPr>
          <p:cNvSpPr/>
          <p:nvPr/>
        </p:nvSpPr>
        <p:spPr>
          <a:xfrm>
            <a:off x="9222042" y="1511777"/>
            <a:ext cx="2079626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4_AS.12_1#e9e4fb5a2?vop=1&amp;pid=892b91376&amp;color=0,0,0&amp;bt=1&amp;bbb=1&amp;hb=1&amp;uw=1">
            <a:extLst>
              <a:ext uri="{FF2B5EF4-FFF2-40B4-BE49-F238E27FC236}">
                <a16:creationId xmlns:a16="http://schemas.microsoft.com/office/drawing/2014/main" id="{697F4E76-D872-45E8-74C4-7F3E83D360F4}"/>
              </a:ext>
            </a:extLst>
          </p:cNvPr>
          <p:cNvSpPr/>
          <p:nvPr/>
        </p:nvSpPr>
        <p:spPr>
          <a:xfrm>
            <a:off x="832104" y="1927702"/>
            <a:ext cx="7196455" cy="5909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57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4_AS.12_1#e9e4fb5a2?vop=1&amp;pid=892b91376&amp;color=0,0,0&amp;bt=1&amp;bbb=1&amp;hb=1&amp;uw=1">
            <a:extLst>
              <a:ext uri="{FF2B5EF4-FFF2-40B4-BE49-F238E27FC236}">
                <a16:creationId xmlns:a16="http://schemas.microsoft.com/office/drawing/2014/main" id="{7FFC87BF-9DAF-F906-EA58-E2303BE98946}"/>
              </a:ext>
            </a:extLst>
          </p:cNvPr>
          <p:cNvSpPr/>
          <p:nvPr/>
        </p:nvSpPr>
        <p:spPr>
          <a:xfrm>
            <a:off x="6502464" y="2515077"/>
            <a:ext cx="4821237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C_4_AS.12_1#e9e4fb5a2?vop=1&amp;pid=892b91376&amp;color=0,0,0&amp;bt=1&amp;bbb=1&amp;hb=1&amp;uw=1">
            <a:extLst>
              <a:ext uri="{FF2B5EF4-FFF2-40B4-BE49-F238E27FC236}">
                <a16:creationId xmlns:a16="http://schemas.microsoft.com/office/drawing/2014/main" id="{A0ACFC6E-DD00-DB60-5B54-177F9B07B6F1}"/>
              </a:ext>
            </a:extLst>
          </p:cNvPr>
          <p:cNvSpPr/>
          <p:nvPr/>
        </p:nvSpPr>
        <p:spPr>
          <a:xfrm>
            <a:off x="832104" y="2931002"/>
            <a:ext cx="2975801" cy="5909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57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13_1#e9e4fb5a2?vop=1&amp;pid=892b91376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关键点拨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图像中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直线段斜率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匀速速度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物块最终匀速方向即为传送带方向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匀减速阶段用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位移公式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速度公式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联立求初速度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动能定理需代入初末动能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EX.13_1#e9e4fb5a2?vop=1&amp;pid=892b9137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1753</Words>
  <Application>Microsoft Office PowerPoint</Application>
  <PresentationFormat>宽屏</PresentationFormat>
  <Paragraphs>188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Arial (正文)</vt:lpstr>
      <vt:lpstr>DengXian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2025-10-29T06:15:11Z</dcterms:created>
  <dcterms:modified xsi:type="dcterms:W3CDTF">2025-10-29T06:21:12Z</dcterms:modified>
  <cp:category/>
  <cp:contentStatus/>
</cp:coreProperties>
</file>